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9" r:id="rId5"/>
    <p:sldId id="275" r:id="rId6"/>
    <p:sldId id="260" r:id="rId7"/>
    <p:sldId id="286" r:id="rId8"/>
    <p:sldId id="261" r:id="rId9"/>
    <p:sldId id="262" r:id="rId10"/>
    <p:sldId id="263" r:id="rId11"/>
    <p:sldId id="258" r:id="rId12"/>
    <p:sldId id="264" r:id="rId13"/>
    <p:sldId id="287" r:id="rId14"/>
    <p:sldId id="265" r:id="rId15"/>
    <p:sldId id="288" r:id="rId16"/>
    <p:sldId id="266" r:id="rId17"/>
    <p:sldId id="267" r:id="rId18"/>
    <p:sldId id="268" r:id="rId19"/>
    <p:sldId id="269" r:id="rId20"/>
    <p:sldId id="270" r:id="rId21"/>
    <p:sldId id="271" r:id="rId22"/>
    <p:sldId id="276" r:id="rId23"/>
    <p:sldId id="277" r:id="rId24"/>
    <p:sldId id="28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47" autoAdjust="0"/>
    <p:restoredTop sz="94660"/>
  </p:normalViewPr>
  <p:slideViewPr>
    <p:cSldViewPr>
      <p:cViewPr varScale="1">
        <p:scale>
          <a:sx n="54" d="100"/>
          <a:sy n="54" d="100"/>
        </p:scale>
        <p:origin x="-816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A669697-45B6-409F-A9FA-701984540A85}" type="datetimeFigureOut">
              <a:rPr lang="en-AU" smtClean="0"/>
              <a:t>13/02/2012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2924944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Text Response:</a:t>
            </a:r>
            <a:br>
              <a:rPr lang="en-AU" sz="8000" dirty="0" smtClean="0">
                <a:latin typeface="Algerian" pitchFamily="82" charset="0"/>
              </a:rPr>
            </a:br>
            <a:r>
              <a:rPr lang="en-AU" sz="11100" dirty="0" smtClean="0">
                <a:latin typeface="Algerian" pitchFamily="82" charset="0"/>
              </a:rPr>
              <a:t>Ransom</a:t>
            </a:r>
            <a:endParaRPr lang="en-AU" sz="111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7406640" cy="2808312"/>
          </a:xfrm>
        </p:spPr>
        <p:txBody>
          <a:bodyPr>
            <a:normAutofit/>
          </a:bodyPr>
          <a:lstStyle/>
          <a:p>
            <a:pPr algn="ctr"/>
            <a:endParaRPr lang="en-AU" sz="10000" dirty="0">
              <a:latin typeface="Dutch &amp; Harle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113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Shock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/>
          <a:lstStyle/>
          <a:p>
            <a:r>
              <a:rPr lang="en-US" sz="6600" dirty="0" err="1">
                <a:latin typeface="AR CENA" pitchFamily="2" charset="0"/>
              </a:rPr>
              <a:t>Somax’s</a:t>
            </a:r>
            <a:r>
              <a:rPr lang="en-US" sz="6600" dirty="0">
                <a:latin typeface="AR CENA" pitchFamily="2" charset="0"/>
              </a:rPr>
              <a:t> other mule who carries the cart to Achilles’ </a:t>
            </a:r>
            <a:r>
              <a:rPr lang="en-US" sz="6600" dirty="0" smtClean="0">
                <a:latin typeface="AR CENA" pitchFamily="2" charset="0"/>
              </a:rPr>
              <a:t>camp</a:t>
            </a:r>
            <a:endParaRPr lang="en-AU" sz="6600" dirty="0">
              <a:latin typeface="AR CENA" pitchFamily="2" charset="0"/>
            </a:endParaRPr>
          </a:p>
          <a:p>
            <a:pPr marL="82296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72303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692696"/>
            <a:ext cx="7818072" cy="555570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  <a:latin typeface="Algerian" pitchFamily="82" charset="0"/>
              </a:rPr>
              <a:t>Hecuba</a:t>
            </a:r>
            <a:r>
              <a:rPr lang="en-US" sz="6000" dirty="0">
                <a:solidFill>
                  <a:schemeClr val="bg2">
                    <a:lumMod val="50000"/>
                  </a:schemeClr>
                </a:solidFill>
                <a:latin typeface="Algerian" pitchFamily="82" charset="0"/>
              </a:rPr>
              <a:t>: </a:t>
            </a:r>
            <a:r>
              <a:rPr lang="en-US" sz="4800" dirty="0" err="1" smtClean="0">
                <a:latin typeface="AR CENA" pitchFamily="2" charset="0"/>
              </a:rPr>
              <a:t>Priam’s</a:t>
            </a:r>
            <a:r>
              <a:rPr lang="en-US" sz="4800" dirty="0" smtClean="0">
                <a:latin typeface="AR CENA" pitchFamily="2" charset="0"/>
              </a:rPr>
              <a:t> </a:t>
            </a:r>
            <a:r>
              <a:rPr lang="en-US" sz="4800" dirty="0">
                <a:latin typeface="AR CENA" pitchFamily="2" charset="0"/>
              </a:rPr>
              <a:t>beloved wife and mother of </a:t>
            </a:r>
            <a:r>
              <a:rPr lang="en-US" sz="4800" dirty="0" smtClean="0">
                <a:latin typeface="AR CENA" pitchFamily="2" charset="0"/>
              </a:rPr>
              <a:t>Hector </a:t>
            </a:r>
            <a:endParaRPr lang="en-AU" sz="4800" dirty="0">
              <a:latin typeface="AR CENA" pitchFamily="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832" y="2590045"/>
            <a:ext cx="3096344" cy="3722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217" y="2492896"/>
            <a:ext cx="2929917" cy="3917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430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Hecuba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47800"/>
            <a:ext cx="8028384" cy="4800600"/>
          </a:xfrm>
        </p:spPr>
        <p:txBody>
          <a:bodyPr>
            <a:normAutofit lnSpcReduction="10000"/>
          </a:bodyPr>
          <a:lstStyle/>
          <a:p>
            <a:r>
              <a:rPr lang="en-US" sz="4400" dirty="0" err="1">
                <a:latin typeface="AR CENA" pitchFamily="2" charset="0"/>
              </a:rPr>
              <a:t>Priam’s</a:t>
            </a:r>
            <a:r>
              <a:rPr lang="en-US" sz="4400" dirty="0">
                <a:latin typeface="AR CENA" pitchFamily="2" charset="0"/>
              </a:rPr>
              <a:t> beloved wife and mother of </a:t>
            </a:r>
            <a:r>
              <a:rPr lang="en-US" sz="4400" dirty="0" smtClean="0">
                <a:latin typeface="AR CENA" pitchFamily="2" charset="0"/>
              </a:rPr>
              <a:t>Hector</a:t>
            </a:r>
          </a:p>
          <a:p>
            <a:r>
              <a:rPr lang="en-US" sz="4400" dirty="0">
                <a:latin typeface="AR CENA" pitchFamily="2" charset="0"/>
              </a:rPr>
              <a:t>initially uncertain of </a:t>
            </a:r>
            <a:r>
              <a:rPr lang="en-US" sz="4400" dirty="0" err="1">
                <a:latin typeface="AR CENA" pitchFamily="2" charset="0"/>
              </a:rPr>
              <a:t>Priam’s</a:t>
            </a:r>
            <a:r>
              <a:rPr lang="en-US" sz="4400" dirty="0">
                <a:latin typeface="AR CENA" pitchFamily="2" charset="0"/>
              </a:rPr>
              <a:t> vision to save </a:t>
            </a:r>
            <a:r>
              <a:rPr lang="en-US" sz="4400" dirty="0" smtClean="0">
                <a:latin typeface="AR CENA" pitchFamily="2" charset="0"/>
              </a:rPr>
              <a:t>Hector </a:t>
            </a:r>
          </a:p>
          <a:p>
            <a:r>
              <a:rPr lang="en-US" sz="4400" dirty="0">
                <a:latin typeface="AR CENA" pitchFamily="2" charset="0"/>
              </a:rPr>
              <a:t>urges </a:t>
            </a:r>
            <a:r>
              <a:rPr lang="en-US" sz="4400" dirty="0" err="1" smtClean="0">
                <a:latin typeface="AR CENA" pitchFamily="2" charset="0"/>
              </a:rPr>
              <a:t>Priam</a:t>
            </a:r>
            <a:r>
              <a:rPr lang="en-US" sz="4400" dirty="0" smtClean="0">
                <a:latin typeface="AR CENA" pitchFamily="2" charset="0"/>
              </a:rPr>
              <a:t> to </a:t>
            </a:r>
            <a:r>
              <a:rPr lang="en-US" sz="4400" dirty="0">
                <a:latin typeface="AR CENA" pitchFamily="2" charset="0"/>
              </a:rPr>
              <a:t>first share his plan with their family and the kingdom’s council before he </a:t>
            </a:r>
            <a:r>
              <a:rPr lang="en-US" sz="4400" dirty="0" smtClean="0">
                <a:latin typeface="AR CENA" pitchFamily="2" charset="0"/>
              </a:rPr>
              <a:t>departs   </a:t>
            </a:r>
            <a:endParaRPr lang="en-AU" sz="4400" dirty="0">
              <a:latin typeface="AR CENA" pitchFamily="2" charset="0"/>
            </a:endParaRPr>
          </a:p>
          <a:p>
            <a:pPr marL="82296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62564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476672"/>
            <a:ext cx="7746064" cy="5771728"/>
          </a:xfrm>
        </p:spPr>
        <p:txBody>
          <a:bodyPr/>
          <a:lstStyle/>
          <a:p>
            <a:r>
              <a:rPr lang="en-US" sz="6000" dirty="0">
                <a:solidFill>
                  <a:schemeClr val="bg2">
                    <a:lumMod val="50000"/>
                  </a:schemeClr>
                </a:solidFill>
                <a:latin typeface="Algerian" pitchFamily="82" charset="0"/>
              </a:rPr>
              <a:t>Hector: </a:t>
            </a:r>
            <a:r>
              <a:rPr lang="en-US" sz="4800" dirty="0" err="1">
                <a:latin typeface="AR CENA" pitchFamily="2" charset="0"/>
              </a:rPr>
              <a:t>Priam</a:t>
            </a:r>
            <a:r>
              <a:rPr lang="en-US" sz="4800" dirty="0">
                <a:latin typeface="AR CENA" pitchFamily="2" charset="0"/>
              </a:rPr>
              <a:t> &amp; Hecuba’s son and also the leader of the Trojan army </a:t>
            </a:r>
          </a:p>
          <a:p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76871"/>
            <a:ext cx="4390652" cy="413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362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Hector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err="1">
                <a:latin typeface="AR CENA" pitchFamily="2" charset="0"/>
              </a:rPr>
              <a:t>Priam’s</a:t>
            </a:r>
            <a:r>
              <a:rPr lang="en-US" sz="5400" dirty="0">
                <a:latin typeface="AR CENA" pitchFamily="2" charset="0"/>
              </a:rPr>
              <a:t> son and also the leader of the Trojan </a:t>
            </a:r>
            <a:r>
              <a:rPr lang="en-US" sz="5400" dirty="0" smtClean="0">
                <a:latin typeface="AR CENA" pitchFamily="2" charset="0"/>
              </a:rPr>
              <a:t>army </a:t>
            </a:r>
          </a:p>
          <a:p>
            <a:r>
              <a:rPr lang="en-US" sz="5400" dirty="0">
                <a:latin typeface="AR CENA" pitchFamily="2" charset="0"/>
              </a:rPr>
              <a:t>He is kind, brave and noble without any cruel </a:t>
            </a:r>
            <a:r>
              <a:rPr lang="en-US" sz="5400" dirty="0" smtClean="0">
                <a:latin typeface="AR CENA" pitchFamily="2" charset="0"/>
              </a:rPr>
              <a:t>intentions</a:t>
            </a:r>
          </a:p>
          <a:p>
            <a:r>
              <a:rPr lang="en-US" sz="5400" dirty="0">
                <a:latin typeface="AR CENA" pitchFamily="2" charset="0"/>
              </a:rPr>
              <a:t>kills </a:t>
            </a:r>
            <a:r>
              <a:rPr lang="en-US" sz="5400" dirty="0" err="1" smtClean="0">
                <a:latin typeface="AR CENA" pitchFamily="2" charset="0"/>
              </a:rPr>
              <a:t>Patroclus</a:t>
            </a:r>
            <a:r>
              <a:rPr lang="en-US" sz="5400" dirty="0" smtClean="0">
                <a:latin typeface="AR CENA" pitchFamily="2" charset="0"/>
              </a:rPr>
              <a:t> </a:t>
            </a:r>
          </a:p>
          <a:p>
            <a:pPr marL="82296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18077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404664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en-US" sz="5400" dirty="0" err="1">
                <a:solidFill>
                  <a:schemeClr val="bg2">
                    <a:lumMod val="50000"/>
                  </a:schemeClr>
                </a:solidFill>
                <a:latin typeface="Algerian" pitchFamily="82" charset="0"/>
              </a:rPr>
              <a:t>Neoptolemus</a:t>
            </a:r>
            <a:r>
              <a:rPr lang="en-US" sz="5400" dirty="0">
                <a:solidFill>
                  <a:schemeClr val="bg2">
                    <a:lumMod val="50000"/>
                  </a:schemeClr>
                </a:solidFill>
                <a:latin typeface="Algerian" pitchFamily="82" charset="0"/>
              </a:rPr>
              <a:t>: </a:t>
            </a:r>
            <a:r>
              <a:rPr lang="en-US" sz="5400" dirty="0">
                <a:latin typeface="AR CENA" pitchFamily="2" charset="0"/>
              </a:rPr>
              <a:t>Achilles’ son </a:t>
            </a:r>
            <a:endParaRPr lang="en-AU" sz="5400" dirty="0">
              <a:latin typeface="AR CENA" pitchFamily="2" charset="0"/>
            </a:endParaRPr>
          </a:p>
          <a:p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12776"/>
            <a:ext cx="29591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5100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620688"/>
            <a:ext cx="7498080" cy="796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900" dirty="0" err="1">
                <a:effectLst/>
                <a:latin typeface="Algerian" pitchFamily="82" charset="0"/>
              </a:rPr>
              <a:t>Neoptolemus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4800600"/>
          </a:xfrm>
        </p:spPr>
        <p:txBody>
          <a:bodyPr/>
          <a:lstStyle/>
          <a:p>
            <a:r>
              <a:rPr lang="en-US" sz="4800" dirty="0">
                <a:latin typeface="AR CENA" pitchFamily="2" charset="0"/>
              </a:rPr>
              <a:t>is Achilles’ </a:t>
            </a:r>
            <a:r>
              <a:rPr lang="en-US" sz="4800" dirty="0" smtClean="0">
                <a:latin typeface="AR CENA" pitchFamily="2" charset="0"/>
              </a:rPr>
              <a:t>son </a:t>
            </a:r>
          </a:p>
          <a:p>
            <a:r>
              <a:rPr lang="en-US" sz="4800" dirty="0" smtClean="0">
                <a:latin typeface="AR CENA" pitchFamily="2" charset="0"/>
              </a:rPr>
              <a:t>makes </a:t>
            </a:r>
            <a:r>
              <a:rPr lang="en-US" sz="4800" dirty="0">
                <a:latin typeface="AR CENA" pitchFamily="2" charset="0"/>
              </a:rPr>
              <a:t>his first appearance at the end of the novel where he savagely slaughters an old and defenseless </a:t>
            </a:r>
            <a:r>
              <a:rPr lang="en-US" sz="4800" dirty="0" err="1">
                <a:latin typeface="AR CENA" pitchFamily="2" charset="0"/>
              </a:rPr>
              <a:t>Priam</a:t>
            </a:r>
            <a:r>
              <a:rPr lang="en-US" sz="4800" dirty="0">
                <a:latin typeface="AR CENA" pitchFamily="2" charset="0"/>
              </a:rPr>
              <a:t> in an effort to avenge his father’s </a:t>
            </a:r>
            <a:r>
              <a:rPr lang="en-US" sz="4800" dirty="0" smtClean="0">
                <a:latin typeface="AR CENA" pitchFamily="2" charset="0"/>
              </a:rPr>
              <a:t>death</a:t>
            </a:r>
            <a:endParaRPr lang="en-AU" sz="48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6286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34888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AU" sz="9600" dirty="0" smtClean="0">
                <a:latin typeface="Algerian" pitchFamily="82" charset="0"/>
              </a:rPr>
              <a:t>Themes</a:t>
            </a:r>
            <a:endParaRPr lang="en-AU" sz="9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5157192"/>
            <a:ext cx="7962088" cy="1091208"/>
          </a:xfrm>
        </p:spPr>
        <p:txBody>
          <a:bodyPr>
            <a:noAutofit/>
          </a:bodyPr>
          <a:lstStyle/>
          <a:p>
            <a:pPr marL="82296" indent="0">
              <a:buNone/>
            </a:pPr>
            <a:endParaRPr lang="en-AU" sz="7200" dirty="0">
              <a:latin typeface="AR DELANE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030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 smtClean="0">
                <a:latin typeface="Algerian" pitchFamily="82" charset="0"/>
              </a:rPr>
              <a:t>Suggested Themes:</a:t>
            </a:r>
            <a:endParaRPr lang="en-AU" sz="54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818072" cy="5051648"/>
          </a:xfrm>
        </p:spPr>
        <p:txBody>
          <a:bodyPr>
            <a:noAutofit/>
          </a:bodyPr>
          <a:lstStyle/>
          <a:p>
            <a:r>
              <a:rPr lang="en-AU" sz="4400" b="1" dirty="0">
                <a:latin typeface="AR CENA" pitchFamily="2" charset="0"/>
              </a:rPr>
              <a:t>Identity</a:t>
            </a:r>
            <a:endParaRPr lang="en-AU" sz="4400" dirty="0">
              <a:latin typeface="AR CENA" pitchFamily="2" charset="0"/>
            </a:endParaRPr>
          </a:p>
          <a:p>
            <a:pPr marL="82296" indent="0">
              <a:buNone/>
            </a:pPr>
            <a:r>
              <a:rPr lang="en-AU" sz="4400" dirty="0" smtClean="0">
                <a:latin typeface="AR CENA" pitchFamily="2" charset="0"/>
              </a:rPr>
              <a:t>	</a:t>
            </a:r>
            <a:r>
              <a:rPr lang="en-AU" sz="4400" dirty="0">
                <a:latin typeface="AR CENA" pitchFamily="2" charset="0"/>
              </a:rPr>
              <a:t>Ransom explores who we are and what </a:t>
            </a:r>
            <a:r>
              <a:rPr lang="en-AU" sz="4400" dirty="0" smtClean="0">
                <a:latin typeface="AR CENA" pitchFamily="2" charset="0"/>
              </a:rPr>
              <a:t>it </a:t>
            </a:r>
            <a:r>
              <a:rPr lang="en-AU" sz="4400" dirty="0">
                <a:latin typeface="AR CENA" pitchFamily="2" charset="0"/>
              </a:rPr>
              <a:t>means to have an identity. </a:t>
            </a:r>
            <a:r>
              <a:rPr lang="en-AU" sz="4400" dirty="0" err="1">
                <a:latin typeface="AR CENA" pitchFamily="2" charset="0"/>
              </a:rPr>
              <a:t>Priam</a:t>
            </a:r>
            <a:r>
              <a:rPr lang="en-AU" sz="4400" dirty="0">
                <a:latin typeface="AR CENA" pitchFamily="2" charset="0"/>
              </a:rPr>
              <a:t> has always viewed himself as a king. However, the death of Hector is a catalyst for </a:t>
            </a:r>
            <a:r>
              <a:rPr lang="en-AU" sz="4400" dirty="0" err="1">
                <a:latin typeface="AR CENA" pitchFamily="2" charset="0"/>
              </a:rPr>
              <a:t>Priam</a:t>
            </a:r>
            <a:r>
              <a:rPr lang="en-AU" sz="4400" dirty="0">
                <a:latin typeface="AR CENA" pitchFamily="2" charset="0"/>
              </a:rPr>
              <a:t> for he realises that he needs to become a ‘father</a:t>
            </a:r>
            <a:r>
              <a:rPr lang="en-AU" sz="4400" dirty="0" smtClean="0">
                <a:latin typeface="AR CENA" pitchFamily="2" charset="0"/>
              </a:rPr>
              <a:t>’.</a:t>
            </a:r>
            <a:endParaRPr lang="en-AU" sz="4400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288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 smtClean="0">
                <a:latin typeface="Algerian" pitchFamily="82" charset="0"/>
              </a:rPr>
              <a:t>Themes (continued)</a:t>
            </a:r>
            <a:endParaRPr lang="en-AU" sz="54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818072" cy="5472608"/>
          </a:xfrm>
        </p:spPr>
        <p:txBody>
          <a:bodyPr>
            <a:normAutofit/>
          </a:bodyPr>
          <a:lstStyle/>
          <a:p>
            <a:r>
              <a:rPr lang="en-AU" sz="4000" dirty="0" err="1">
                <a:latin typeface="AR CENA" pitchFamily="2" charset="0"/>
              </a:rPr>
              <a:t>Somax</a:t>
            </a:r>
            <a:r>
              <a:rPr lang="en-AU" sz="4000" dirty="0">
                <a:latin typeface="AR CENA" pitchFamily="2" charset="0"/>
              </a:rPr>
              <a:t> is designated as the king’s herald, with the name </a:t>
            </a:r>
            <a:r>
              <a:rPr lang="en-AU" sz="4000" dirty="0" err="1">
                <a:latin typeface="AR CENA" pitchFamily="2" charset="0"/>
              </a:rPr>
              <a:t>Idaeus</a:t>
            </a:r>
            <a:r>
              <a:rPr lang="en-AU" sz="4000" dirty="0">
                <a:latin typeface="AR CENA" pitchFamily="2" charset="0"/>
              </a:rPr>
              <a:t>. He </a:t>
            </a:r>
            <a:r>
              <a:rPr lang="en-AU" sz="4000" dirty="0" smtClean="0">
                <a:latin typeface="AR CENA" pitchFamily="2" charset="0"/>
              </a:rPr>
              <a:t>notes </a:t>
            </a:r>
            <a:r>
              <a:rPr lang="en-AU" sz="4000" dirty="0">
                <a:latin typeface="AR CENA" pitchFamily="2" charset="0"/>
              </a:rPr>
              <a:t>his unhappiness with </a:t>
            </a:r>
            <a:r>
              <a:rPr lang="en-AU" sz="4000" dirty="0" smtClean="0">
                <a:latin typeface="AR CENA" pitchFamily="2" charset="0"/>
              </a:rPr>
              <a:t>this, </a:t>
            </a:r>
            <a:r>
              <a:rPr lang="en-AU" sz="4000" dirty="0">
                <a:latin typeface="AR CENA" pitchFamily="2" charset="0"/>
              </a:rPr>
              <a:t>since he is ‘</a:t>
            </a:r>
            <a:r>
              <a:rPr lang="en-AU" sz="4000" dirty="0" err="1">
                <a:latin typeface="AR CENA" pitchFamily="2" charset="0"/>
              </a:rPr>
              <a:t>Somax</a:t>
            </a:r>
            <a:r>
              <a:rPr lang="en-AU" sz="4000" dirty="0">
                <a:latin typeface="AR CENA" pitchFamily="2" charset="0"/>
              </a:rPr>
              <a:t>, not </a:t>
            </a:r>
            <a:r>
              <a:rPr lang="en-AU" sz="4000" dirty="0" err="1">
                <a:latin typeface="AR CENA" pitchFamily="2" charset="0"/>
              </a:rPr>
              <a:t>Idaeus</a:t>
            </a:r>
            <a:r>
              <a:rPr lang="en-AU" sz="4000" dirty="0" smtClean="0">
                <a:latin typeface="AR CENA" pitchFamily="2" charset="0"/>
              </a:rPr>
              <a:t>.’ The </a:t>
            </a:r>
            <a:r>
              <a:rPr lang="en-AU" sz="4000" dirty="0">
                <a:latin typeface="AR CENA" pitchFamily="2" charset="0"/>
              </a:rPr>
              <a:t>new </a:t>
            </a:r>
            <a:r>
              <a:rPr lang="en-AU" sz="4000" dirty="0" smtClean="0">
                <a:latin typeface="AR CENA" pitchFamily="2" charset="0"/>
              </a:rPr>
              <a:t>name </a:t>
            </a:r>
            <a:r>
              <a:rPr lang="en-AU" sz="4000" dirty="0">
                <a:latin typeface="AR CENA" pitchFamily="2" charset="0"/>
              </a:rPr>
              <a:t>strips him of </a:t>
            </a:r>
            <a:r>
              <a:rPr lang="en-AU" sz="4000" dirty="0" smtClean="0">
                <a:latin typeface="AR CENA" pitchFamily="2" charset="0"/>
              </a:rPr>
              <a:t>his </a:t>
            </a:r>
            <a:r>
              <a:rPr lang="en-AU" sz="4000" dirty="0">
                <a:latin typeface="AR CENA" pitchFamily="2" charset="0"/>
              </a:rPr>
              <a:t>identity</a:t>
            </a:r>
            <a:r>
              <a:rPr lang="en-AU" sz="4000" dirty="0" smtClean="0">
                <a:latin typeface="AR CENA" pitchFamily="2" charset="0"/>
              </a:rPr>
              <a:t>.  </a:t>
            </a:r>
            <a:r>
              <a:rPr lang="en-AU" sz="4000" dirty="0" err="1" smtClean="0">
                <a:latin typeface="AR CENA" pitchFamily="2" charset="0"/>
              </a:rPr>
              <a:t>Somax’s</a:t>
            </a:r>
            <a:r>
              <a:rPr lang="en-AU" sz="4000" dirty="0" smtClean="0">
                <a:latin typeface="AR CENA" pitchFamily="2" charset="0"/>
              </a:rPr>
              <a:t> </a:t>
            </a:r>
            <a:r>
              <a:rPr lang="en-AU" sz="4000" dirty="0">
                <a:latin typeface="AR CENA" pitchFamily="2" charset="0"/>
              </a:rPr>
              <a:t>confidence and pride in his identity is starkly contrasted with </a:t>
            </a:r>
            <a:r>
              <a:rPr lang="en-AU" sz="4000" dirty="0" err="1">
                <a:latin typeface="AR CENA" pitchFamily="2" charset="0"/>
              </a:rPr>
              <a:t>Priam’s</a:t>
            </a:r>
            <a:r>
              <a:rPr lang="en-AU" sz="4000" dirty="0">
                <a:latin typeface="AR CENA" pitchFamily="2" charset="0"/>
              </a:rPr>
              <a:t> pursuit for an identity transformation. </a:t>
            </a:r>
          </a:p>
        </p:txBody>
      </p:sp>
    </p:spTree>
    <p:extLst>
      <p:ext uri="{BB962C8B-B14F-4D97-AF65-F5344CB8AC3E}">
        <p14:creationId xmlns:p14="http://schemas.microsoft.com/office/powerpoint/2010/main" val="4227050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620688"/>
            <a:ext cx="7956376" cy="590465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AU" sz="6600" dirty="0" smtClean="0">
                <a:latin typeface="AR DELANEY" pitchFamily="2" charset="0"/>
              </a:rPr>
              <a:t>by David Malouf</a:t>
            </a:r>
            <a:r>
              <a:rPr lang="en-AU" sz="4000" dirty="0" smtClean="0">
                <a:latin typeface="Dutch &amp; Harley" pitchFamily="2" charset="0"/>
              </a:rPr>
              <a:t>.……</a:t>
            </a:r>
            <a:endParaRPr lang="en-AU" sz="4000" dirty="0">
              <a:latin typeface="Dutch &amp; Harley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5994">
            <a:off x="5350117" y="1780413"/>
            <a:ext cx="3114051" cy="453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5694">
            <a:off x="867568" y="1866209"/>
            <a:ext cx="3879709" cy="4174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986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>
                <a:latin typeface="Algerian" pitchFamily="82" charset="0"/>
              </a:rPr>
              <a:t>Themes (continued)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96752"/>
            <a:ext cx="8028384" cy="5051648"/>
          </a:xfrm>
        </p:spPr>
        <p:txBody>
          <a:bodyPr>
            <a:noAutofit/>
          </a:bodyPr>
          <a:lstStyle/>
          <a:p>
            <a:r>
              <a:rPr lang="en-AU" sz="4400" dirty="0" smtClean="0">
                <a:latin typeface="AR CENA" pitchFamily="2" charset="0"/>
              </a:rPr>
              <a:t>Change</a:t>
            </a:r>
          </a:p>
          <a:p>
            <a:pPr marL="82296" indent="0">
              <a:buNone/>
            </a:pPr>
            <a:r>
              <a:rPr lang="en-AU" sz="4400" dirty="0">
                <a:latin typeface="AR CENA" pitchFamily="2" charset="0"/>
              </a:rPr>
              <a:t>	Malouf demonstrates that it is never too late to change one’s ways. </a:t>
            </a:r>
            <a:r>
              <a:rPr lang="en-AU" sz="4400" dirty="0" err="1" smtClean="0">
                <a:latin typeface="AR CENA" pitchFamily="2" charset="0"/>
              </a:rPr>
              <a:t>Priam</a:t>
            </a:r>
            <a:r>
              <a:rPr lang="en-AU" sz="4400" dirty="0">
                <a:latin typeface="AR CENA" pitchFamily="2" charset="0"/>
              </a:rPr>
              <a:t> </a:t>
            </a:r>
            <a:r>
              <a:rPr lang="en-AU" sz="4400" dirty="0" smtClean="0">
                <a:latin typeface="AR CENA" pitchFamily="2" charset="0"/>
              </a:rPr>
              <a:t>is determined </a:t>
            </a:r>
            <a:r>
              <a:rPr lang="en-AU" sz="4400" dirty="0">
                <a:latin typeface="AR CENA" pitchFamily="2" charset="0"/>
              </a:rPr>
              <a:t>to change how he is </a:t>
            </a:r>
            <a:r>
              <a:rPr lang="en-AU" sz="4400" dirty="0" smtClean="0">
                <a:latin typeface="AR CENA" pitchFamily="2" charset="0"/>
              </a:rPr>
              <a:t>remembered - </a:t>
            </a:r>
            <a:r>
              <a:rPr lang="en-AU" sz="4400" dirty="0">
                <a:latin typeface="AR CENA" pitchFamily="2" charset="0"/>
              </a:rPr>
              <a:t>from just another king </a:t>
            </a:r>
            <a:r>
              <a:rPr lang="en-AU" sz="4400" dirty="0" smtClean="0">
                <a:latin typeface="AR CENA" pitchFamily="2" charset="0"/>
              </a:rPr>
              <a:t>to </a:t>
            </a:r>
            <a:r>
              <a:rPr lang="en-AU" sz="4400" dirty="0">
                <a:latin typeface="AR CENA" pitchFamily="2" charset="0"/>
              </a:rPr>
              <a:t>a hero who went to extraordinary lengths to regain his </a:t>
            </a:r>
            <a:r>
              <a:rPr lang="en-AU" sz="4400" dirty="0" smtClean="0">
                <a:latin typeface="AR CENA" pitchFamily="2" charset="0"/>
              </a:rPr>
              <a:t>child.</a:t>
            </a:r>
            <a:endParaRPr lang="en-AU" sz="4400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552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>
                <a:latin typeface="Algerian" pitchFamily="82" charset="0"/>
              </a:rPr>
              <a:t>Themes (continued)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62088" cy="4979640"/>
          </a:xfrm>
        </p:spPr>
        <p:txBody>
          <a:bodyPr>
            <a:noAutofit/>
          </a:bodyPr>
          <a:lstStyle/>
          <a:p>
            <a:r>
              <a:rPr lang="en-AU" sz="4800" dirty="0">
                <a:latin typeface="AR CENA" pitchFamily="2" charset="0"/>
              </a:rPr>
              <a:t>Although Achilles is driven by hatred and anger after </a:t>
            </a:r>
            <a:r>
              <a:rPr lang="en-AU" sz="4800" dirty="0" err="1">
                <a:latin typeface="AR CENA" pitchFamily="2" charset="0"/>
              </a:rPr>
              <a:t>Patroclus</a:t>
            </a:r>
            <a:r>
              <a:rPr lang="en-AU" sz="4800" dirty="0">
                <a:latin typeface="AR CENA" pitchFamily="2" charset="0"/>
              </a:rPr>
              <a:t>’ death, </a:t>
            </a:r>
            <a:r>
              <a:rPr lang="en-AU" sz="4800" dirty="0" smtClean="0">
                <a:latin typeface="AR CENA" pitchFamily="2" charset="0"/>
              </a:rPr>
              <a:t>as with </a:t>
            </a:r>
            <a:r>
              <a:rPr lang="en-AU" sz="4800" dirty="0" err="1" smtClean="0">
                <a:latin typeface="AR CENA" pitchFamily="2" charset="0"/>
              </a:rPr>
              <a:t>Priam</a:t>
            </a:r>
            <a:r>
              <a:rPr lang="en-AU" sz="4800" dirty="0" smtClean="0">
                <a:latin typeface="AR CENA" pitchFamily="2" charset="0"/>
              </a:rPr>
              <a:t>, </a:t>
            </a:r>
            <a:r>
              <a:rPr lang="en-AU" sz="4800" dirty="0">
                <a:latin typeface="AR CENA" pitchFamily="2" charset="0"/>
              </a:rPr>
              <a:t>he manages to change his ways. He is touched by </a:t>
            </a:r>
            <a:r>
              <a:rPr lang="en-AU" sz="4800" dirty="0" err="1">
                <a:latin typeface="AR CENA" pitchFamily="2" charset="0"/>
              </a:rPr>
              <a:t>Priam’s</a:t>
            </a:r>
            <a:r>
              <a:rPr lang="en-AU" sz="4800" dirty="0">
                <a:latin typeface="AR CENA" pitchFamily="2" charset="0"/>
              </a:rPr>
              <a:t> </a:t>
            </a:r>
            <a:r>
              <a:rPr lang="en-AU" sz="4800" dirty="0" smtClean="0">
                <a:latin typeface="AR CENA" pitchFamily="2" charset="0"/>
              </a:rPr>
              <a:t>pleas </a:t>
            </a:r>
            <a:r>
              <a:rPr lang="en-AU" sz="4800" dirty="0">
                <a:latin typeface="AR CENA" pitchFamily="2" charset="0"/>
              </a:rPr>
              <a:t>and </a:t>
            </a:r>
            <a:r>
              <a:rPr lang="en-AU" sz="4800" dirty="0" smtClean="0">
                <a:latin typeface="AR CENA" pitchFamily="2" charset="0"/>
              </a:rPr>
              <a:t>accepts </a:t>
            </a:r>
            <a:r>
              <a:rPr lang="en-AU" sz="4800" dirty="0">
                <a:latin typeface="AR CENA" pitchFamily="2" charset="0"/>
              </a:rPr>
              <a:t>the ransom and returns Hector’s body.</a:t>
            </a:r>
          </a:p>
        </p:txBody>
      </p:sp>
    </p:spTree>
    <p:extLst>
      <p:ext uri="{BB962C8B-B14F-4D97-AF65-F5344CB8AC3E}">
        <p14:creationId xmlns:p14="http://schemas.microsoft.com/office/powerpoint/2010/main" val="2415587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>
                <a:latin typeface="Algerian" pitchFamily="82" charset="0"/>
              </a:rPr>
              <a:t>Themes (continued)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8100392" cy="5328592"/>
          </a:xfrm>
        </p:spPr>
        <p:txBody>
          <a:bodyPr>
            <a:normAutofit fontScale="92500" lnSpcReduction="10000"/>
          </a:bodyPr>
          <a:lstStyle/>
          <a:p>
            <a:r>
              <a:rPr lang="en-AU" sz="5200" b="1" dirty="0" smtClean="0">
                <a:latin typeface="AR CENA" pitchFamily="2" charset="0"/>
              </a:rPr>
              <a:t>Revenge</a:t>
            </a:r>
          </a:p>
          <a:p>
            <a:pPr marL="82296" indent="0">
              <a:buNone/>
            </a:pPr>
            <a:r>
              <a:rPr lang="en-AU" sz="5200" b="1" dirty="0">
                <a:latin typeface="AR CENA" pitchFamily="2" charset="0"/>
              </a:rPr>
              <a:t>	</a:t>
            </a:r>
            <a:r>
              <a:rPr lang="en-AU" sz="5200" dirty="0">
                <a:latin typeface="AR CENA" pitchFamily="2" charset="0"/>
              </a:rPr>
              <a:t>After </a:t>
            </a:r>
            <a:r>
              <a:rPr lang="en-AU" sz="5200" dirty="0" err="1">
                <a:latin typeface="AR CENA" pitchFamily="2" charset="0"/>
              </a:rPr>
              <a:t>Patroclus</a:t>
            </a:r>
            <a:r>
              <a:rPr lang="en-AU" sz="5200" dirty="0">
                <a:latin typeface="AR CENA" pitchFamily="2" charset="0"/>
              </a:rPr>
              <a:t>’ death, Achilles hunts down Hector in order to avenge his best friend’s early death</a:t>
            </a:r>
            <a:r>
              <a:rPr lang="en-AU" sz="5200" dirty="0" smtClean="0">
                <a:latin typeface="AR CENA" pitchFamily="2" charset="0"/>
              </a:rPr>
              <a:t>.  Achilles </a:t>
            </a:r>
            <a:r>
              <a:rPr lang="en-AU" sz="5200" dirty="0">
                <a:latin typeface="AR CENA" pitchFamily="2" charset="0"/>
              </a:rPr>
              <a:t>feels the need to mutilate the body day after day without any sense of remorse or regret. </a:t>
            </a:r>
          </a:p>
          <a:p>
            <a:pPr marL="82296" indent="0">
              <a:buNone/>
            </a:pPr>
            <a:r>
              <a:rPr lang="en-AU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3362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>
                <a:latin typeface="Algerian" pitchFamily="82" charset="0"/>
              </a:rPr>
              <a:t>Themes (continued)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68760"/>
            <a:ext cx="8244408" cy="4979640"/>
          </a:xfrm>
        </p:spPr>
        <p:txBody>
          <a:bodyPr>
            <a:noAutofit/>
          </a:bodyPr>
          <a:lstStyle/>
          <a:p>
            <a:r>
              <a:rPr lang="en-AU" sz="4200" b="1" dirty="0">
                <a:latin typeface="AR CENA" pitchFamily="2" charset="0"/>
              </a:rPr>
              <a:t>Chance and fate</a:t>
            </a:r>
            <a:endParaRPr lang="en-AU" sz="4200" dirty="0">
              <a:latin typeface="AR CENA" pitchFamily="2" charset="0"/>
            </a:endParaRPr>
          </a:p>
          <a:p>
            <a:pPr marL="82296" indent="0">
              <a:buNone/>
            </a:pPr>
            <a:r>
              <a:rPr lang="en-AU" sz="4200" dirty="0" smtClean="0">
                <a:latin typeface="AR CENA" pitchFamily="2" charset="0"/>
              </a:rPr>
              <a:t>	</a:t>
            </a:r>
            <a:r>
              <a:rPr lang="en-AU" sz="4200" dirty="0">
                <a:latin typeface="AR CENA" pitchFamily="2" charset="0"/>
              </a:rPr>
              <a:t>The role of the gods is heavily </a:t>
            </a:r>
            <a:r>
              <a:rPr lang="en-AU" sz="4200" dirty="0" smtClean="0">
                <a:latin typeface="AR CENA" pitchFamily="2" charset="0"/>
              </a:rPr>
              <a:t>woven into </a:t>
            </a:r>
            <a:r>
              <a:rPr lang="en-AU" sz="4200" dirty="0">
                <a:latin typeface="AR CENA" pitchFamily="2" charset="0"/>
              </a:rPr>
              <a:t>the events that unfold in </a:t>
            </a:r>
            <a:r>
              <a:rPr lang="en-AU" sz="4200" i="1" dirty="0">
                <a:latin typeface="AR CENA" pitchFamily="2" charset="0"/>
              </a:rPr>
              <a:t>Ransom.</a:t>
            </a:r>
            <a:r>
              <a:rPr lang="en-AU" sz="4200" dirty="0">
                <a:latin typeface="AR CENA" pitchFamily="2" charset="0"/>
              </a:rPr>
              <a:t> </a:t>
            </a:r>
            <a:r>
              <a:rPr lang="en-AU" sz="4200" dirty="0" err="1">
                <a:latin typeface="AR CENA" pitchFamily="2" charset="0"/>
              </a:rPr>
              <a:t>Priam</a:t>
            </a:r>
            <a:r>
              <a:rPr lang="en-AU" sz="4200" dirty="0">
                <a:latin typeface="AR CENA" pitchFamily="2" charset="0"/>
              </a:rPr>
              <a:t> only begins his transition and journey after envisioning the goddess Iris, who suggests that he take a ‘chance’ and try to save Hector from Achilles’ camp. </a:t>
            </a:r>
          </a:p>
        </p:txBody>
      </p:sp>
    </p:spTree>
    <p:extLst>
      <p:ext uri="{BB962C8B-B14F-4D97-AF65-F5344CB8AC3E}">
        <p14:creationId xmlns:p14="http://schemas.microsoft.com/office/powerpoint/2010/main" val="4055495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47800"/>
            <a:ext cx="8178112" cy="48006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AU" sz="10000" dirty="0" smtClean="0">
                <a:latin typeface="Algerian" pitchFamily="82" charset="0"/>
              </a:rPr>
              <a:t>The </a:t>
            </a:r>
          </a:p>
          <a:p>
            <a:pPr marL="82296" indent="0" algn="ctr">
              <a:buNone/>
            </a:pPr>
            <a:r>
              <a:rPr lang="en-AU" sz="10000" dirty="0" smtClean="0">
                <a:latin typeface="Algerian" pitchFamily="82" charset="0"/>
              </a:rPr>
              <a:t>End</a:t>
            </a:r>
            <a:endParaRPr lang="en-AU" sz="100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676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Characters: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268760"/>
            <a:ext cx="7818072" cy="5040560"/>
          </a:xfrm>
        </p:spPr>
        <p:txBody>
          <a:bodyPr>
            <a:noAutofit/>
          </a:bodyPr>
          <a:lstStyle/>
          <a:p>
            <a:r>
              <a:rPr lang="en-US" sz="5400" b="1" dirty="0" err="1" smtClean="0">
                <a:latin typeface="AR CENA" pitchFamily="2" charset="0"/>
              </a:rPr>
              <a:t>Priam</a:t>
            </a:r>
            <a:r>
              <a:rPr lang="en-US" sz="5400" b="1" dirty="0" smtClean="0">
                <a:latin typeface="AR CENA" pitchFamily="2" charset="0"/>
              </a:rPr>
              <a:t>: </a:t>
            </a:r>
            <a:r>
              <a:rPr lang="en-US" sz="5400" dirty="0" smtClean="0">
                <a:latin typeface="AR CENA" pitchFamily="2" charset="0"/>
              </a:rPr>
              <a:t>father of Hector – husband of Hecuba - an </a:t>
            </a:r>
          </a:p>
          <a:p>
            <a:pPr marL="82296" indent="0">
              <a:buNone/>
            </a:pPr>
            <a:r>
              <a:rPr lang="en-US" sz="5400" dirty="0" smtClean="0">
                <a:latin typeface="AR CENA" pitchFamily="2" charset="0"/>
              </a:rPr>
              <a:t>elderly </a:t>
            </a:r>
          </a:p>
          <a:p>
            <a:pPr marL="82296" indent="0">
              <a:buNone/>
            </a:pPr>
            <a:r>
              <a:rPr lang="en-US" sz="5400" dirty="0" smtClean="0">
                <a:latin typeface="AR CENA" pitchFamily="2" charset="0"/>
              </a:rPr>
              <a:t>king </a:t>
            </a:r>
            <a:r>
              <a:rPr lang="en-US" sz="5400" dirty="0">
                <a:latin typeface="AR CENA" pitchFamily="2" charset="0"/>
              </a:rPr>
              <a:t>of </a:t>
            </a:r>
            <a:endParaRPr lang="en-US" sz="5400" dirty="0" smtClean="0">
              <a:latin typeface="AR CENA" pitchFamily="2" charset="0"/>
            </a:endParaRPr>
          </a:p>
          <a:p>
            <a:pPr marL="82296" indent="0">
              <a:buNone/>
            </a:pPr>
            <a:r>
              <a:rPr lang="en-US" sz="5400" dirty="0" smtClean="0">
                <a:latin typeface="AR CENA" pitchFamily="2" charset="0"/>
              </a:rPr>
              <a:t>Troy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2924944"/>
            <a:ext cx="528058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581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AU" sz="8000" dirty="0" err="1" smtClean="0">
                <a:latin typeface="Algerian" pitchFamily="82" charset="0"/>
              </a:rPr>
              <a:t>Priam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24744"/>
            <a:ext cx="8064896" cy="5544616"/>
          </a:xfrm>
        </p:spPr>
        <p:txBody>
          <a:bodyPr>
            <a:normAutofit lnSpcReduction="10000"/>
          </a:bodyPr>
          <a:lstStyle/>
          <a:p>
            <a:r>
              <a:rPr lang="en-US" sz="3600" dirty="0">
                <a:latin typeface="AR CENA" pitchFamily="2" charset="0"/>
              </a:rPr>
              <a:t>an elderly king of Troy. </a:t>
            </a:r>
            <a:endParaRPr lang="en-US" sz="3600" dirty="0" smtClean="0">
              <a:latin typeface="AR CENA" pitchFamily="2" charset="0"/>
            </a:endParaRPr>
          </a:p>
          <a:p>
            <a:r>
              <a:rPr lang="en-US" sz="3600" dirty="0">
                <a:latin typeface="AR CENA" pitchFamily="2" charset="0"/>
              </a:rPr>
              <a:t>had his named changed from </a:t>
            </a:r>
            <a:r>
              <a:rPr lang="en-US" sz="3600" dirty="0" err="1">
                <a:latin typeface="AR CENA" pitchFamily="2" charset="0"/>
              </a:rPr>
              <a:t>Podarces</a:t>
            </a:r>
            <a:r>
              <a:rPr lang="en-US" sz="3600" dirty="0">
                <a:latin typeface="AR CENA" pitchFamily="2" charset="0"/>
              </a:rPr>
              <a:t> to </a:t>
            </a:r>
            <a:r>
              <a:rPr lang="en-US" sz="3600" dirty="0" err="1">
                <a:latin typeface="AR CENA" pitchFamily="2" charset="0"/>
              </a:rPr>
              <a:t>Priam</a:t>
            </a:r>
            <a:r>
              <a:rPr lang="en-US" sz="3600" dirty="0">
                <a:latin typeface="AR CENA" pitchFamily="2" charset="0"/>
              </a:rPr>
              <a:t>, the name meaning ‘the ransomed one’ or ‘the price paid.’ </a:t>
            </a:r>
            <a:endParaRPr lang="en-US" sz="3600" dirty="0" smtClean="0">
              <a:latin typeface="AR CENA" pitchFamily="2" charset="0"/>
            </a:endParaRPr>
          </a:p>
          <a:p>
            <a:r>
              <a:rPr lang="en-US" sz="3600" dirty="0" smtClean="0">
                <a:latin typeface="AR CENA" pitchFamily="2" charset="0"/>
              </a:rPr>
              <a:t>insists </a:t>
            </a:r>
            <a:r>
              <a:rPr lang="en-US" sz="3600" dirty="0">
                <a:latin typeface="AR CENA" pitchFamily="2" charset="0"/>
              </a:rPr>
              <a:t>that he needs to try his best to confront </a:t>
            </a:r>
            <a:r>
              <a:rPr lang="en-US" sz="3600" dirty="0" smtClean="0">
                <a:latin typeface="AR CENA" pitchFamily="2" charset="0"/>
              </a:rPr>
              <a:t> Achilles </a:t>
            </a:r>
            <a:r>
              <a:rPr lang="en-US" sz="3600" dirty="0">
                <a:latin typeface="AR CENA" pitchFamily="2" charset="0"/>
              </a:rPr>
              <a:t>as a father, rather than as king. </a:t>
            </a:r>
            <a:endParaRPr lang="en-US" sz="3600" dirty="0" smtClean="0">
              <a:latin typeface="AR CENA" pitchFamily="2" charset="0"/>
            </a:endParaRPr>
          </a:p>
          <a:p>
            <a:r>
              <a:rPr lang="en-US" sz="3600" dirty="0" smtClean="0">
                <a:latin typeface="AR CENA" pitchFamily="2" charset="0"/>
              </a:rPr>
              <a:t>Wants to be remembered as </a:t>
            </a:r>
            <a:r>
              <a:rPr lang="en-US" sz="3600" dirty="0">
                <a:latin typeface="AR CENA" pitchFamily="2" charset="0"/>
              </a:rPr>
              <a:t>a king who performed an extraordinary act of heroism in order to save his beloved son.</a:t>
            </a:r>
            <a:endParaRPr lang="en-AU" sz="36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96501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476672"/>
            <a:ext cx="8028384" cy="5771728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US" sz="5400" dirty="0">
                <a:solidFill>
                  <a:schemeClr val="bg2">
                    <a:lumMod val="50000"/>
                  </a:schemeClr>
                </a:solidFill>
                <a:latin typeface="Algerian" pitchFamily="82" charset="0"/>
              </a:rPr>
              <a:t>Achilles: </a:t>
            </a:r>
            <a:r>
              <a:rPr lang="en-US" sz="5400" dirty="0">
                <a:latin typeface="AR CENA" pitchFamily="2" charset="0"/>
              </a:rPr>
              <a:t>the greatest </a:t>
            </a:r>
            <a:r>
              <a:rPr lang="en-US" sz="5400" dirty="0" smtClean="0">
                <a:latin typeface="AR CENA" pitchFamily="2" charset="0"/>
              </a:rPr>
              <a:t>warrior of the Greeks </a:t>
            </a:r>
          </a:p>
          <a:p>
            <a:pPr marL="82296" indent="0">
              <a:buNone/>
            </a:pPr>
            <a:r>
              <a:rPr lang="en-US" sz="5400" dirty="0" smtClean="0">
                <a:latin typeface="AR CENA" pitchFamily="2" charset="0"/>
              </a:rPr>
              <a:t>– father </a:t>
            </a:r>
            <a:r>
              <a:rPr lang="en-US" sz="5400" dirty="0">
                <a:latin typeface="AR CENA" pitchFamily="2" charset="0"/>
              </a:rPr>
              <a:t>of </a:t>
            </a:r>
            <a:endParaRPr lang="en-US" sz="5400" dirty="0" smtClean="0">
              <a:latin typeface="AR CENA" pitchFamily="2" charset="0"/>
            </a:endParaRPr>
          </a:p>
          <a:p>
            <a:pPr marL="82296" indent="0">
              <a:buNone/>
            </a:pPr>
            <a:r>
              <a:rPr lang="en-US" sz="5400" dirty="0" err="1" smtClean="0">
                <a:latin typeface="AR CENA" pitchFamily="2" charset="0"/>
              </a:rPr>
              <a:t>Neoptolemus</a:t>
            </a:r>
            <a:r>
              <a:rPr lang="en-US" sz="5400" dirty="0" smtClean="0">
                <a:latin typeface="AR CENA" pitchFamily="2" charset="0"/>
              </a:rPr>
              <a:t> </a:t>
            </a:r>
          </a:p>
          <a:p>
            <a:pPr marL="82296" indent="0">
              <a:buNone/>
            </a:pPr>
            <a:r>
              <a:rPr lang="en-US" sz="5400" dirty="0" smtClean="0">
                <a:latin typeface="AR CENA" pitchFamily="2" charset="0"/>
              </a:rPr>
              <a:t>– </a:t>
            </a:r>
            <a:r>
              <a:rPr lang="en-US" sz="5400" dirty="0">
                <a:latin typeface="AR CENA" pitchFamily="2" charset="0"/>
              </a:rPr>
              <a:t>best </a:t>
            </a:r>
            <a:r>
              <a:rPr lang="en-US" sz="5400" dirty="0" smtClean="0">
                <a:latin typeface="AR CENA" pitchFamily="2" charset="0"/>
              </a:rPr>
              <a:t>friend</a:t>
            </a:r>
          </a:p>
          <a:p>
            <a:pPr marL="82296" indent="0">
              <a:buNone/>
            </a:pPr>
            <a:r>
              <a:rPr lang="en-US" sz="5400" dirty="0" smtClean="0">
                <a:latin typeface="AR CENA" pitchFamily="2" charset="0"/>
              </a:rPr>
              <a:t> </a:t>
            </a:r>
            <a:r>
              <a:rPr lang="en-US" sz="5400" dirty="0">
                <a:latin typeface="AR CENA" pitchFamily="2" charset="0"/>
              </a:rPr>
              <a:t>of </a:t>
            </a:r>
            <a:r>
              <a:rPr lang="en-US" sz="5400" dirty="0" err="1">
                <a:latin typeface="AR CENA" pitchFamily="2" charset="0"/>
              </a:rPr>
              <a:t>Patroclus</a:t>
            </a:r>
            <a:r>
              <a:rPr lang="en-US" sz="5800" dirty="0">
                <a:latin typeface="AR CENA" pitchFamily="2" charset="0"/>
              </a:rPr>
              <a:t> </a:t>
            </a:r>
          </a:p>
          <a:p>
            <a:pPr marL="82296" indent="0">
              <a:buNone/>
            </a:pPr>
            <a:r>
              <a:rPr lang="en-US" sz="5800" dirty="0" smtClean="0">
                <a:latin typeface="Dutch &amp; Harley" pitchFamily="2" charset="0"/>
              </a:rPr>
              <a:t>. </a:t>
            </a:r>
            <a:endParaRPr lang="en-US" sz="5800" dirty="0">
              <a:latin typeface="Dutch &amp; Harley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606384" cy="450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724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Achilles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8028384" cy="5472608"/>
          </a:xfrm>
        </p:spPr>
        <p:txBody>
          <a:bodyPr>
            <a:normAutofit lnSpcReduction="10000"/>
          </a:bodyPr>
          <a:lstStyle/>
          <a:p>
            <a:r>
              <a:rPr lang="en-US" sz="3800" dirty="0">
                <a:latin typeface="AR CENA" pitchFamily="2" charset="0"/>
              </a:rPr>
              <a:t>known as the greatest warrior of the </a:t>
            </a:r>
            <a:r>
              <a:rPr lang="en-US" sz="3800" dirty="0" smtClean="0">
                <a:latin typeface="AR CENA" pitchFamily="2" charset="0"/>
              </a:rPr>
              <a:t>Greeks</a:t>
            </a:r>
          </a:p>
          <a:p>
            <a:r>
              <a:rPr lang="en-US" sz="3800" dirty="0" smtClean="0">
                <a:latin typeface="AR CENA" pitchFamily="2" charset="0"/>
              </a:rPr>
              <a:t>driven to insanity over the </a:t>
            </a:r>
            <a:r>
              <a:rPr lang="en-US" sz="3800" dirty="0">
                <a:latin typeface="AR CENA" pitchFamily="2" charset="0"/>
              </a:rPr>
              <a:t>death of </a:t>
            </a:r>
            <a:r>
              <a:rPr lang="en-US" sz="3800" dirty="0" err="1">
                <a:latin typeface="AR CENA" pitchFamily="2" charset="0"/>
              </a:rPr>
              <a:t>Patroclus</a:t>
            </a:r>
            <a:r>
              <a:rPr lang="en-US" sz="3800" dirty="0">
                <a:latin typeface="AR CENA" pitchFamily="2" charset="0"/>
              </a:rPr>
              <a:t>, his </a:t>
            </a:r>
            <a:r>
              <a:rPr lang="en-US" sz="3800" dirty="0" smtClean="0">
                <a:latin typeface="AR CENA" pitchFamily="2" charset="0"/>
              </a:rPr>
              <a:t>closest companion</a:t>
            </a:r>
          </a:p>
          <a:p>
            <a:r>
              <a:rPr lang="en-US" sz="3800" dirty="0">
                <a:latin typeface="AR CENA" pitchFamily="2" charset="0"/>
              </a:rPr>
              <a:t>takes revenge by killing </a:t>
            </a:r>
            <a:r>
              <a:rPr lang="en-US" sz="3800" dirty="0" smtClean="0">
                <a:latin typeface="AR CENA" pitchFamily="2" charset="0"/>
              </a:rPr>
              <a:t>Hector </a:t>
            </a:r>
          </a:p>
          <a:p>
            <a:r>
              <a:rPr lang="en-US" sz="3800" dirty="0">
                <a:latin typeface="AR CENA" pitchFamily="2" charset="0"/>
              </a:rPr>
              <a:t>drags Hector’s dead body along the walls of Troy for the next 11 </a:t>
            </a:r>
            <a:r>
              <a:rPr lang="en-US" sz="3800" dirty="0" smtClean="0">
                <a:latin typeface="AR CENA" pitchFamily="2" charset="0"/>
              </a:rPr>
              <a:t>days</a:t>
            </a:r>
          </a:p>
          <a:p>
            <a:r>
              <a:rPr lang="en-US" sz="3800" dirty="0">
                <a:latin typeface="AR CENA" pitchFamily="2" charset="0"/>
              </a:rPr>
              <a:t>loses his sense of humanity, as he is possessed by his rage, hatred and </a:t>
            </a:r>
            <a:r>
              <a:rPr lang="en-US" sz="3800" dirty="0" smtClean="0">
                <a:latin typeface="AR CENA" pitchFamily="2" charset="0"/>
              </a:rPr>
              <a:t>grief </a:t>
            </a:r>
            <a:endParaRPr lang="en-AU" sz="3800" dirty="0">
              <a:latin typeface="AR CENA" pitchFamily="2" charset="0"/>
            </a:endParaRPr>
          </a:p>
          <a:p>
            <a:endParaRPr lang="en-US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2030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476672"/>
            <a:ext cx="7761536" cy="5952728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sz="5400" dirty="0" err="1">
                <a:solidFill>
                  <a:schemeClr val="bg2">
                    <a:lumMod val="50000"/>
                  </a:schemeClr>
                </a:solidFill>
                <a:latin typeface="Algerian" pitchFamily="82" charset="0"/>
              </a:rPr>
              <a:t>Somax</a:t>
            </a:r>
            <a:r>
              <a:rPr lang="en-US" sz="5400" dirty="0">
                <a:solidFill>
                  <a:schemeClr val="bg2">
                    <a:lumMod val="50000"/>
                  </a:schemeClr>
                </a:solidFill>
                <a:latin typeface="Algerian" pitchFamily="82" charset="0"/>
              </a:rPr>
              <a:t>: </a:t>
            </a:r>
            <a:r>
              <a:rPr lang="en-US" sz="4400" dirty="0">
                <a:latin typeface="AR CENA" pitchFamily="2" charset="0"/>
              </a:rPr>
              <a:t>representative of the ‘common man’ in </a:t>
            </a:r>
            <a:r>
              <a:rPr lang="en-US" sz="4400" dirty="0" smtClean="0">
                <a:latin typeface="AR CENA" pitchFamily="2" charset="0"/>
              </a:rPr>
              <a:t>Ransom</a:t>
            </a:r>
          </a:p>
          <a:p>
            <a:r>
              <a:rPr lang="en-US" sz="4400" b="1" dirty="0">
                <a:latin typeface="AR CENA" pitchFamily="2" charset="0"/>
              </a:rPr>
              <a:t>Beauty: </a:t>
            </a:r>
            <a:endParaRPr lang="en-US" sz="4400" b="1" dirty="0" smtClean="0">
              <a:latin typeface="AR CENA" pitchFamily="2" charset="0"/>
            </a:endParaRPr>
          </a:p>
          <a:p>
            <a:pPr marL="82296" indent="0">
              <a:buNone/>
            </a:pPr>
            <a:r>
              <a:rPr lang="en-US" sz="4400" dirty="0" err="1" smtClean="0">
                <a:latin typeface="AR CENA" pitchFamily="2" charset="0"/>
              </a:rPr>
              <a:t>Somax’s</a:t>
            </a:r>
            <a:r>
              <a:rPr lang="en-US" sz="4400" dirty="0" smtClean="0">
                <a:latin typeface="AR CENA" pitchFamily="2" charset="0"/>
              </a:rPr>
              <a:t> </a:t>
            </a:r>
          </a:p>
          <a:p>
            <a:pPr marL="82296" indent="0">
              <a:buNone/>
            </a:pPr>
            <a:r>
              <a:rPr lang="en-US" sz="4400" dirty="0" err="1" smtClean="0">
                <a:latin typeface="AR CENA" pitchFamily="2" charset="0"/>
              </a:rPr>
              <a:t>favourite</a:t>
            </a:r>
            <a:r>
              <a:rPr lang="en-US" sz="4400" dirty="0" smtClean="0">
                <a:latin typeface="AR CENA" pitchFamily="2" charset="0"/>
              </a:rPr>
              <a:t> </a:t>
            </a:r>
            <a:r>
              <a:rPr lang="en-US" sz="4400" dirty="0">
                <a:latin typeface="AR CENA" pitchFamily="2" charset="0"/>
              </a:rPr>
              <a:t>mule</a:t>
            </a:r>
          </a:p>
          <a:p>
            <a:r>
              <a:rPr lang="en-US" sz="4400" dirty="0">
                <a:latin typeface="AR CENA" pitchFamily="2" charset="0"/>
              </a:rPr>
              <a:t>Shock: </a:t>
            </a:r>
            <a:endParaRPr lang="en-US" sz="4400" dirty="0" smtClean="0">
              <a:latin typeface="AR CENA" pitchFamily="2" charset="0"/>
            </a:endParaRPr>
          </a:p>
          <a:p>
            <a:pPr marL="82296" indent="0">
              <a:buNone/>
            </a:pPr>
            <a:r>
              <a:rPr lang="en-US" sz="4400" dirty="0" err="1" smtClean="0">
                <a:latin typeface="AR CENA" pitchFamily="2" charset="0"/>
              </a:rPr>
              <a:t>Somax’s</a:t>
            </a:r>
            <a:r>
              <a:rPr lang="en-US" sz="4400" dirty="0" smtClean="0">
                <a:latin typeface="AR CENA" pitchFamily="2" charset="0"/>
              </a:rPr>
              <a:t> </a:t>
            </a:r>
          </a:p>
          <a:p>
            <a:pPr marL="82296" indent="0">
              <a:buNone/>
            </a:pPr>
            <a:r>
              <a:rPr lang="en-US" sz="4400" dirty="0" smtClean="0">
                <a:latin typeface="AR CENA" pitchFamily="2" charset="0"/>
              </a:rPr>
              <a:t>other </a:t>
            </a:r>
            <a:r>
              <a:rPr lang="en-US" sz="4400" dirty="0">
                <a:latin typeface="AR CENA" pitchFamily="2" charset="0"/>
              </a:rPr>
              <a:t>mule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648" y="2276872"/>
            <a:ext cx="4745863" cy="362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96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err="1" smtClean="0">
                <a:latin typeface="Algerian" pitchFamily="82" charset="0"/>
              </a:rPr>
              <a:t>Somax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340768"/>
            <a:ext cx="7818072" cy="5328592"/>
          </a:xfrm>
        </p:spPr>
        <p:txBody>
          <a:bodyPr/>
          <a:lstStyle/>
          <a:p>
            <a:r>
              <a:rPr lang="en-US" sz="3600" dirty="0" smtClean="0">
                <a:latin typeface="AR CENA" pitchFamily="2" charset="0"/>
              </a:rPr>
              <a:t>representative </a:t>
            </a:r>
            <a:r>
              <a:rPr lang="en-US" sz="3600" dirty="0">
                <a:latin typeface="AR CENA" pitchFamily="2" charset="0"/>
              </a:rPr>
              <a:t>of the ‘common man’ in </a:t>
            </a:r>
            <a:r>
              <a:rPr lang="en-US" sz="3600" i="1" dirty="0" smtClean="0">
                <a:latin typeface="AR CENA" pitchFamily="2" charset="0"/>
              </a:rPr>
              <a:t>Ransom</a:t>
            </a:r>
            <a:r>
              <a:rPr lang="en-US" sz="3600" dirty="0" smtClean="0">
                <a:latin typeface="AR CENA" pitchFamily="2" charset="0"/>
              </a:rPr>
              <a:t> </a:t>
            </a:r>
          </a:p>
          <a:p>
            <a:r>
              <a:rPr lang="en-US" sz="3600" dirty="0" smtClean="0">
                <a:latin typeface="AR CENA" pitchFamily="2" charset="0"/>
              </a:rPr>
              <a:t>chosen </a:t>
            </a:r>
            <a:r>
              <a:rPr lang="en-US" sz="3600" dirty="0">
                <a:latin typeface="AR CENA" pitchFamily="2" charset="0"/>
              </a:rPr>
              <a:t>to escort </a:t>
            </a:r>
            <a:r>
              <a:rPr lang="en-US" sz="3600" dirty="0" err="1">
                <a:latin typeface="AR CENA" pitchFamily="2" charset="0"/>
              </a:rPr>
              <a:t>Priam</a:t>
            </a:r>
            <a:r>
              <a:rPr lang="en-US" sz="3600" dirty="0">
                <a:latin typeface="AR CENA" pitchFamily="2" charset="0"/>
              </a:rPr>
              <a:t> to </a:t>
            </a:r>
            <a:r>
              <a:rPr lang="en-US" sz="3600" dirty="0" smtClean="0">
                <a:latin typeface="AR CENA" pitchFamily="2" charset="0"/>
              </a:rPr>
              <a:t>Achilles</a:t>
            </a:r>
          </a:p>
          <a:p>
            <a:r>
              <a:rPr lang="en-US" sz="3600" dirty="0">
                <a:latin typeface="AR CENA" pitchFamily="2" charset="0"/>
              </a:rPr>
              <a:t>often engages in useless chatter and performs daily activities in a way that is foreign to the </a:t>
            </a:r>
            <a:r>
              <a:rPr lang="en-US" sz="3600" dirty="0" smtClean="0">
                <a:latin typeface="AR CENA" pitchFamily="2" charset="0"/>
              </a:rPr>
              <a:t>king</a:t>
            </a:r>
          </a:p>
          <a:p>
            <a:r>
              <a:rPr lang="en-US" sz="3600" dirty="0">
                <a:latin typeface="AR CENA" pitchFamily="2" charset="0"/>
              </a:rPr>
              <a:t>his great deal of affection for his daughter-in-law and granddaughter teaches </a:t>
            </a:r>
            <a:r>
              <a:rPr lang="en-US" sz="3600" dirty="0" err="1">
                <a:latin typeface="AR CENA" pitchFamily="2" charset="0"/>
              </a:rPr>
              <a:t>Priam</a:t>
            </a:r>
            <a:r>
              <a:rPr lang="en-US" sz="3600" dirty="0">
                <a:latin typeface="AR CENA" pitchFamily="2" charset="0"/>
              </a:rPr>
              <a:t> about love, family and </a:t>
            </a:r>
            <a:r>
              <a:rPr lang="en-US" sz="3600" dirty="0" smtClean="0">
                <a:latin typeface="AR CENA" pitchFamily="2" charset="0"/>
              </a:rPr>
              <a:t>life</a:t>
            </a:r>
            <a:endParaRPr lang="en-AU" sz="36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95974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Beauty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4933528"/>
          </a:xfrm>
        </p:spPr>
        <p:txBody>
          <a:bodyPr/>
          <a:lstStyle/>
          <a:p>
            <a:r>
              <a:rPr lang="en-US" sz="5400" dirty="0" err="1">
                <a:latin typeface="AR CENA" pitchFamily="2" charset="0"/>
              </a:rPr>
              <a:t>Somax’s</a:t>
            </a:r>
            <a:r>
              <a:rPr lang="en-US" sz="5400" dirty="0">
                <a:latin typeface="AR CENA" pitchFamily="2" charset="0"/>
              </a:rPr>
              <a:t> </a:t>
            </a:r>
            <a:r>
              <a:rPr lang="en-US" sz="5400" dirty="0" err="1">
                <a:latin typeface="AR CENA" pitchFamily="2" charset="0"/>
              </a:rPr>
              <a:t>favourite</a:t>
            </a:r>
            <a:r>
              <a:rPr lang="en-US" sz="5400" dirty="0">
                <a:latin typeface="AR CENA" pitchFamily="2" charset="0"/>
              </a:rPr>
              <a:t> </a:t>
            </a:r>
            <a:r>
              <a:rPr lang="en-US" sz="5400" dirty="0" smtClean="0">
                <a:latin typeface="AR CENA" pitchFamily="2" charset="0"/>
              </a:rPr>
              <a:t>mule </a:t>
            </a:r>
          </a:p>
          <a:p>
            <a:r>
              <a:rPr lang="en-US" sz="5400" dirty="0">
                <a:latin typeface="AR CENA" pitchFamily="2" charset="0"/>
              </a:rPr>
              <a:t>accompanies </a:t>
            </a:r>
            <a:r>
              <a:rPr lang="en-US" sz="5400" dirty="0" err="1">
                <a:latin typeface="AR CENA" pitchFamily="2" charset="0"/>
              </a:rPr>
              <a:t>Priam</a:t>
            </a:r>
            <a:r>
              <a:rPr lang="en-US" sz="5400" dirty="0">
                <a:latin typeface="AR CENA" pitchFamily="2" charset="0"/>
              </a:rPr>
              <a:t> and </a:t>
            </a:r>
            <a:r>
              <a:rPr lang="en-US" sz="5400" dirty="0" err="1">
                <a:latin typeface="AR CENA" pitchFamily="2" charset="0"/>
              </a:rPr>
              <a:t>Somax</a:t>
            </a:r>
            <a:r>
              <a:rPr lang="en-US" sz="5400" dirty="0">
                <a:latin typeface="AR CENA" pitchFamily="2" charset="0"/>
              </a:rPr>
              <a:t> on their journey to the Greek camp where Achilles’ </a:t>
            </a:r>
            <a:r>
              <a:rPr lang="en-US" sz="5400" dirty="0" smtClean="0">
                <a:latin typeface="AR CENA" pitchFamily="2" charset="0"/>
              </a:rPr>
              <a:t>resides</a:t>
            </a:r>
            <a:endParaRPr lang="en-AU" sz="54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860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238</TotalTime>
  <Words>520</Words>
  <Application>Microsoft Office PowerPoint</Application>
  <PresentationFormat>On-screen Show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Solstice</vt:lpstr>
      <vt:lpstr>Text Response: Ransom</vt:lpstr>
      <vt:lpstr>PowerPoint Presentation</vt:lpstr>
      <vt:lpstr>Characters:</vt:lpstr>
      <vt:lpstr>Priam</vt:lpstr>
      <vt:lpstr>PowerPoint Presentation</vt:lpstr>
      <vt:lpstr>Achilles</vt:lpstr>
      <vt:lpstr>PowerPoint Presentation</vt:lpstr>
      <vt:lpstr>Somax</vt:lpstr>
      <vt:lpstr>Beauty</vt:lpstr>
      <vt:lpstr>Shock</vt:lpstr>
      <vt:lpstr>PowerPoint Presentation</vt:lpstr>
      <vt:lpstr>Hecuba</vt:lpstr>
      <vt:lpstr>PowerPoint Presentation</vt:lpstr>
      <vt:lpstr>Hector</vt:lpstr>
      <vt:lpstr>PowerPoint Presentation</vt:lpstr>
      <vt:lpstr>Neoptolemus </vt:lpstr>
      <vt:lpstr>Themes</vt:lpstr>
      <vt:lpstr>Suggested Themes:</vt:lpstr>
      <vt:lpstr>Themes (continued)</vt:lpstr>
      <vt:lpstr>Themes (continued)</vt:lpstr>
      <vt:lpstr>Themes (continued)</vt:lpstr>
      <vt:lpstr>Themes (continued)</vt:lpstr>
      <vt:lpstr>Themes (continued)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Response: Ransom</dc:title>
  <dc:creator>Kerry Novak</dc:creator>
  <cp:lastModifiedBy>Kerry Novak</cp:lastModifiedBy>
  <cp:revision>106</cp:revision>
  <dcterms:created xsi:type="dcterms:W3CDTF">2011-09-16T04:10:27Z</dcterms:created>
  <dcterms:modified xsi:type="dcterms:W3CDTF">2012-02-13T07:57:28Z</dcterms:modified>
</cp:coreProperties>
</file>